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70"/>
    <p:restoredTop sz="94643"/>
  </p:normalViewPr>
  <p:slideViewPr>
    <p:cSldViewPr snapToGrid="0" snapToObjects="1">
      <p:cViewPr>
        <p:scale>
          <a:sx n="120" d="100"/>
          <a:sy n="120" d="100"/>
        </p:scale>
        <p:origin x="26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smtClean="0"/>
              <a:pPr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988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42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679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155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22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504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543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843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394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822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810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227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2B98E-EE61-F146-9E3F-54A7C4EFC4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Linking Background Risk to</a:t>
            </a:r>
            <a:br>
              <a:rPr lang="en-US" dirty="0"/>
            </a:br>
            <a:r>
              <a:rPr lang="en-US" dirty="0"/>
              <a:t> Subsidy Levels in Higher Education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FE7F42-45A6-8D4C-989F-E5D74E57D6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Kyle Davis</a:t>
            </a:r>
          </a:p>
        </p:txBody>
      </p:sp>
    </p:spTree>
    <p:extLst>
      <p:ext uri="{BB962C8B-B14F-4D97-AF65-F5344CB8AC3E}">
        <p14:creationId xmlns:p14="http://schemas.microsoft.com/office/powerpoint/2010/main" val="55286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744AD-1DC3-1F4B-B6C4-677773FC0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ECCBE3-4B5E-DF46-91F6-1FAAA4DB9C9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43514" y="740409"/>
            <a:ext cx="5614986" cy="29457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E9ADC1-AD7C-AA48-ACCC-41FEB9D2A70C}"/>
              </a:ext>
            </a:extLst>
          </p:cNvPr>
          <p:cNvSpPr txBox="1"/>
          <p:nvPr/>
        </p:nvSpPr>
        <p:spPr>
          <a:xfrm>
            <a:off x="5243514" y="3916304"/>
            <a:ext cx="2612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Coefficient Parameters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9E492-5AD2-714A-AA9B-AF2D9578B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0048" y="4285636"/>
            <a:ext cx="5099579" cy="21398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C7C37E-43E3-2B41-BB43-9BB65C348059}"/>
              </a:ext>
            </a:extLst>
          </p:cNvPr>
          <p:cNvSpPr txBox="1"/>
          <p:nvPr/>
        </p:nvSpPr>
        <p:spPr>
          <a:xfrm>
            <a:off x="5190048" y="371077"/>
            <a:ext cx="2039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 Output:</a:t>
            </a:r>
          </a:p>
        </p:txBody>
      </p:sp>
    </p:spTree>
    <p:extLst>
      <p:ext uri="{BB962C8B-B14F-4D97-AF65-F5344CB8AC3E}">
        <p14:creationId xmlns:p14="http://schemas.microsoft.com/office/powerpoint/2010/main" val="2641186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16A58-3078-F240-89D6-1AB4026C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Concluding Remarks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4E12B-B2BC-304C-A21E-38BE6383A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  <a:p>
            <a:pPr lvl="1"/>
            <a:r>
              <a:rPr lang="en-US" dirty="0"/>
              <a:t>NCES changed their data structure between prior literature and this project</a:t>
            </a:r>
          </a:p>
          <a:p>
            <a:pPr lvl="1"/>
            <a:r>
              <a:rPr lang="en-US" dirty="0"/>
              <a:t>This has resulted in slightly different calculations in the outcome variable general subsidy</a:t>
            </a:r>
          </a:p>
          <a:p>
            <a:pPr lvl="1"/>
            <a:r>
              <a:rPr lang="en-US" dirty="0"/>
              <a:t>Data used does not capture entire higher education universe</a:t>
            </a:r>
          </a:p>
          <a:p>
            <a:r>
              <a:rPr lang="en-US" dirty="0"/>
              <a:t>Further Work:</a:t>
            </a:r>
          </a:p>
          <a:p>
            <a:pPr lvl="1"/>
            <a:r>
              <a:rPr lang="en-US" dirty="0"/>
              <a:t>Transition models from BRMS -&gt; Stan programming language</a:t>
            </a:r>
          </a:p>
          <a:p>
            <a:pPr lvl="1"/>
            <a:r>
              <a:rPr lang="en-US" dirty="0"/>
              <a:t>Expand data set to capture more schools and a larger time period</a:t>
            </a:r>
          </a:p>
          <a:p>
            <a:pPr lvl="1"/>
            <a:r>
              <a:rPr lang="en-US" dirty="0"/>
              <a:t>Explore non-linear models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061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E8FD5-92CD-0049-949D-DFE4447E6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E9ECB-4747-8540-8DAC-C9F528E61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/>
              <a:t>Dimmok</a:t>
            </a:r>
            <a:r>
              <a:rPr lang="en-US" dirty="0"/>
              <a:t>, Stephen G. </a:t>
            </a:r>
            <a:r>
              <a:rPr lang="en-US" i="1" dirty="0"/>
              <a:t>Background Risk and University Endowment Funds</a:t>
            </a:r>
            <a:r>
              <a:rPr lang="en-US" dirty="0"/>
              <a:t>. Aug. 2012, </a:t>
            </a:r>
            <a:r>
              <a:rPr lang="en-US" dirty="0" err="1"/>
              <a:t>papers.ssrn.com</a:t>
            </a:r>
            <a:r>
              <a:rPr lang="en-US" dirty="0"/>
              <a:t>/sol3/</a:t>
            </a:r>
            <a:r>
              <a:rPr lang="en-US" dirty="0" err="1"/>
              <a:t>Delivery.cfm</a:t>
            </a:r>
            <a:r>
              <a:rPr lang="en-US" dirty="0"/>
              <a:t>/SSRN_ID1548586_code425372.pdf?abstractid=921910.</a:t>
            </a:r>
          </a:p>
          <a:p>
            <a:r>
              <a:rPr lang="en-US" dirty="0"/>
              <a:t>Goodrich, Benjamin. Bayesian Statistics in the Social Sciences. Columbia University in the City of New York, New York. Spring 2019.</a:t>
            </a:r>
          </a:p>
          <a:p>
            <a:r>
              <a:rPr lang="en-US" dirty="0"/>
              <a:t>Winston, Gordon C., and David J. Zimmerman. “Peer Effects in Higher Education: A Look at Heterogeneous Impacts.” </a:t>
            </a:r>
            <a:r>
              <a:rPr lang="en-US" i="1" dirty="0"/>
              <a:t>Economics of Education Review</a:t>
            </a:r>
            <a:r>
              <a:rPr lang="en-US" dirty="0"/>
              <a:t>, </a:t>
            </a:r>
            <a:r>
              <a:rPr lang="en-US" dirty="0" err="1"/>
              <a:t>Pergamon</a:t>
            </a:r>
            <a:r>
              <a:rPr lang="en-US" dirty="0"/>
              <a:t>, 30 Jan. 2014, </a:t>
            </a:r>
            <a:r>
              <a:rPr lang="en-US" dirty="0" err="1"/>
              <a:t>www.sciencedirect.com</a:t>
            </a:r>
            <a:r>
              <a:rPr lang="en-US" dirty="0"/>
              <a:t>/science/article/</a:t>
            </a:r>
            <a:r>
              <a:rPr lang="en-US" dirty="0" err="1"/>
              <a:t>pii</a:t>
            </a:r>
            <a:r>
              <a:rPr lang="en-US" dirty="0"/>
              <a:t>/S0272775714000168.</a:t>
            </a:r>
          </a:p>
          <a:p>
            <a:r>
              <a:rPr lang="en-US" dirty="0"/>
              <a:t>Winston, Gordon, C. 1999. "Subsidies, Hierarchy and Peers: The Awkward Economics of Higher Education." </a:t>
            </a:r>
            <a:r>
              <a:rPr lang="en-US" i="1" dirty="0"/>
              <a:t>Journal of Economic Perspectives</a:t>
            </a:r>
            <a:r>
              <a:rPr lang="en-US" dirty="0"/>
              <a:t>, 13 (1): 13-36.</a:t>
            </a:r>
          </a:p>
          <a:p>
            <a:r>
              <a:rPr lang="en-US" dirty="0"/>
              <a:t>Winston, Gordon C., and Ivan C. Yen. </a:t>
            </a:r>
            <a:r>
              <a:rPr lang="en-US" i="1" dirty="0"/>
              <a:t>Costs, Prices, Subsidies, and Aid in U.S. Higher Education</a:t>
            </a:r>
            <a:r>
              <a:rPr lang="en-US" dirty="0"/>
              <a:t>. 1995, </a:t>
            </a:r>
            <a:r>
              <a:rPr lang="en-US" dirty="0" err="1"/>
              <a:t>sites.williams.edu</a:t>
            </a:r>
            <a:r>
              <a:rPr lang="en-US" dirty="0"/>
              <a:t>/</a:t>
            </a:r>
            <a:r>
              <a:rPr lang="en-US" dirty="0" err="1"/>
              <a:t>wpehe</a:t>
            </a:r>
            <a:r>
              <a:rPr lang="en-US" dirty="0"/>
              <a:t>/files/2011/06/DP-32.pdf.</a:t>
            </a:r>
          </a:p>
        </p:txBody>
      </p:sp>
    </p:spTree>
    <p:extLst>
      <p:ext uri="{BB962C8B-B14F-4D97-AF65-F5344CB8AC3E}">
        <p14:creationId xmlns:p14="http://schemas.microsoft.com/office/powerpoint/2010/main" val="3742189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DFA16-7E9C-3F41-8468-50204B9A2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Model for Higher Education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8BEDF-9752-484C-9098-65E7AB010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Very Great Degree of Differentiation among institutions</a:t>
            </a:r>
          </a:p>
          <a:p>
            <a:r>
              <a:rPr lang="en-US" dirty="0"/>
              <a:t>Availability of non-tuition resources</a:t>
            </a:r>
          </a:p>
          <a:p>
            <a:r>
              <a:rPr lang="en-US" b="1" dirty="0"/>
              <a:t>Non-tuition resources are used to subsidize students</a:t>
            </a:r>
          </a:p>
          <a:p>
            <a:r>
              <a:rPr lang="en-US" dirty="0"/>
              <a:t>Student demand is sensitive to the subsidy levels they receive</a:t>
            </a:r>
          </a:p>
          <a:p>
            <a:r>
              <a:rPr lang="en-US" dirty="0"/>
              <a:t>School’s that face strong demand, and limit supply, create a better queue of applicants</a:t>
            </a:r>
          </a:p>
          <a:p>
            <a:r>
              <a:rPr lang="en-US" dirty="0"/>
              <a:t>Student quality is a primary determinant of educational quality</a:t>
            </a:r>
          </a:p>
          <a:p>
            <a:r>
              <a:rPr lang="en-US" dirty="0"/>
              <a:t>Student demand is sensitive to educational quality, hence to student quality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7573B0-8225-0B48-9FE3-7933DDDA33AE}"/>
              </a:ext>
            </a:extLst>
          </p:cNvPr>
          <p:cNvSpPr txBox="1"/>
          <p:nvPr/>
        </p:nvSpPr>
        <p:spPr>
          <a:xfrm>
            <a:off x="888631" y="6274676"/>
            <a:ext cx="2424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(Winston &amp; Yen 1995)</a:t>
            </a:r>
          </a:p>
        </p:txBody>
      </p:sp>
    </p:spTree>
    <p:extLst>
      <p:ext uri="{BB962C8B-B14F-4D97-AF65-F5344CB8AC3E}">
        <p14:creationId xmlns:p14="http://schemas.microsoft.com/office/powerpoint/2010/main" val="1527421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E9193-C2CB-A740-A813-4DEBD56A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Ed. Financial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7D921D-8B07-454A-BAD5-CC4D645CCF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2207" y="788276"/>
            <a:ext cx="6617631" cy="5155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15C3F6-3BFF-FC4C-B708-9742D993CE96}"/>
              </a:ext>
            </a:extLst>
          </p:cNvPr>
          <p:cNvSpPr txBox="1"/>
          <p:nvPr/>
        </p:nvSpPr>
        <p:spPr>
          <a:xfrm>
            <a:off x="888631" y="6274676"/>
            <a:ext cx="2424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(Winston &amp; Yen 1995)</a:t>
            </a:r>
          </a:p>
        </p:txBody>
      </p:sp>
    </p:spTree>
    <p:extLst>
      <p:ext uri="{BB962C8B-B14F-4D97-AF65-F5344CB8AC3E}">
        <p14:creationId xmlns:p14="http://schemas.microsoft.com/office/powerpoint/2010/main" val="535039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82FA7-5920-EE42-ACEB-DEBB8B0CC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Strategic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8D0F2-E329-5344-B97F-8CA5A262A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Decision on Size</a:t>
            </a:r>
          </a:p>
          <a:p>
            <a:r>
              <a:rPr lang="en-US" b="1" dirty="0"/>
              <a:t>A Decision on Cost Per Student</a:t>
            </a:r>
          </a:p>
          <a:p>
            <a:r>
              <a:rPr lang="en-US" dirty="0"/>
              <a:t>A Decision on Output Mix</a:t>
            </a:r>
          </a:p>
          <a:p>
            <a:r>
              <a:rPr lang="en-US" dirty="0"/>
              <a:t>A Decision on Sticker Price</a:t>
            </a:r>
          </a:p>
          <a:p>
            <a:r>
              <a:rPr lang="en-US" dirty="0"/>
              <a:t>A decision on Merit-Based and Need-Based Aid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2EA48B-C0A6-8645-89B3-A632CB0E1EB6}"/>
              </a:ext>
            </a:extLst>
          </p:cNvPr>
          <p:cNvSpPr txBox="1"/>
          <p:nvPr/>
        </p:nvSpPr>
        <p:spPr>
          <a:xfrm>
            <a:off x="888631" y="6274676"/>
            <a:ext cx="2424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(Winston &amp; Yen 1995)</a:t>
            </a:r>
          </a:p>
        </p:txBody>
      </p:sp>
    </p:spTree>
    <p:extLst>
      <p:ext uri="{BB962C8B-B14F-4D97-AF65-F5344CB8AC3E}">
        <p14:creationId xmlns:p14="http://schemas.microsoft.com/office/powerpoint/2010/main" val="1922940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DCCB9-A2E3-C542-B868-E9E6A17AD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757FE-8DCE-CE41-9E67-0D4BCAC5B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Risk is a concept derived from risk aversion</a:t>
            </a:r>
            <a:r>
              <a:rPr lang="en-US" baseline="30000" dirty="0"/>
              <a:t>1</a:t>
            </a:r>
            <a:endParaRPr lang="en-US" dirty="0"/>
          </a:p>
          <a:p>
            <a:pPr lvl="1"/>
            <a:r>
              <a:rPr lang="en-US" dirty="0"/>
              <a:t>An increased sense of risk from one decision will influence our risk aversion for a different decision</a:t>
            </a:r>
          </a:p>
          <a:p>
            <a:r>
              <a:rPr lang="en-US" dirty="0"/>
              <a:t>Has been applied to asset allocation of higher education endowments</a:t>
            </a:r>
            <a:r>
              <a:rPr lang="en-US" baseline="30000" dirty="0"/>
              <a:t>1</a:t>
            </a:r>
            <a:endParaRPr lang="en-US" dirty="0"/>
          </a:p>
          <a:p>
            <a:r>
              <a:rPr lang="en-US" dirty="0"/>
              <a:t>This project seeks to explore the effects of background risk on higher education subsidy levels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7E84BD-EB88-6844-B37D-0649CD8C3ABD}"/>
              </a:ext>
            </a:extLst>
          </p:cNvPr>
          <p:cNvSpPr txBox="1"/>
          <p:nvPr/>
        </p:nvSpPr>
        <p:spPr>
          <a:xfrm>
            <a:off x="888631" y="6274676"/>
            <a:ext cx="206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/>
              <a:t>1</a:t>
            </a:r>
            <a:r>
              <a:rPr lang="en-US" dirty="0"/>
              <a:t>(Dimmock 2012)</a:t>
            </a:r>
          </a:p>
        </p:txBody>
      </p:sp>
    </p:spTree>
    <p:extLst>
      <p:ext uri="{BB962C8B-B14F-4D97-AF65-F5344CB8AC3E}">
        <p14:creationId xmlns:p14="http://schemas.microsoft.com/office/powerpoint/2010/main" val="2644570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19FF0-9AED-D740-9145-7959D8A5E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47BE9-87C1-6546-B4F2-5C851F1EB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from National Center for Education Statistics</a:t>
            </a:r>
          </a:p>
          <a:p>
            <a:r>
              <a:rPr lang="en-US" dirty="0"/>
              <a:t>Spans from 2004-2015</a:t>
            </a:r>
          </a:p>
          <a:p>
            <a:r>
              <a:rPr lang="en-US" dirty="0"/>
              <a:t>Used three survey’s</a:t>
            </a:r>
          </a:p>
          <a:p>
            <a:pPr lvl="1"/>
            <a:r>
              <a:rPr lang="en-US" dirty="0"/>
              <a:t>Finance</a:t>
            </a:r>
          </a:p>
          <a:p>
            <a:pPr lvl="1"/>
            <a:r>
              <a:rPr lang="en-US" dirty="0"/>
              <a:t>Fall Enrollment</a:t>
            </a:r>
          </a:p>
          <a:p>
            <a:pPr lvl="1"/>
            <a:r>
              <a:rPr lang="en-US" dirty="0"/>
              <a:t>Institutional Characteristics</a:t>
            </a:r>
          </a:p>
          <a:p>
            <a:r>
              <a:rPr lang="en-US" dirty="0"/>
              <a:t>Created same variables used in </a:t>
            </a:r>
            <a:r>
              <a:rPr lang="en-US" i="1" dirty="0"/>
              <a:t>Costs, Prices, Subsidies, and Aid in U.S. Higher Education </a:t>
            </a:r>
            <a:r>
              <a:rPr lang="en-US" dirty="0"/>
              <a:t>by Gordon C. Winston and Ivan C. Yen</a:t>
            </a:r>
            <a:endParaRPr lang="en-US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64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B04F7-743B-F94C-9D77-22D8FE4C1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E9166B-ABF2-0748-8989-8FCC5E0C40D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/>
                      <m:t>𝐺𝑒𝑛𝑒𝑟𝑎𝑙</m:t>
                    </m:r>
                    <m:r>
                      <a:rPr lang="en-US" i="1" smtClean="0"/>
                      <m:t> </m:t>
                    </m:r>
                    <m:r>
                      <a:rPr lang="en-US" i="1" smtClean="0"/>
                      <m:t>𝑆𝑢𝑏𝑠𝑖𝑑𝑦</m:t>
                    </m:r>
                    <m:r>
                      <a:rPr lang="en-US" i="1" smtClean="0"/>
                      <m:t> ~ </m:t>
                    </m:r>
                    <m:r>
                      <a:rPr lang="en-US" i="1" smtClean="0"/>
                      <m:t>𝑁𝑜𝑟𝑚𝑎𝑙</m:t>
                    </m:r>
                    <m:d>
                      <m:dPr>
                        <m:ctrlPr>
                          <a:rPr lang="en-US" i="1"/>
                        </m:ctrlPr>
                      </m:dPr>
                      <m:e>
                        <m:sSub>
                          <m:sSubPr>
                            <m:ctrlPr>
                              <a:rPr lang="en-US" i="1"/>
                            </m:ctrlPr>
                          </m:sSubPr>
                          <m:e>
                            <m:r>
                              <a:rPr lang="en-US" i="1"/>
                              <m:t>𝜇</m:t>
                            </m:r>
                          </m:e>
                          <m:sub>
                            <m:r>
                              <a:rPr lang="en-US" i="1"/>
                              <m:t>𝑖</m:t>
                            </m:r>
                          </m:sub>
                        </m:sSub>
                        <m:r>
                          <a:rPr lang="en-US" i="1"/>
                          <m:t>, </m:t>
                        </m:r>
                        <m:r>
                          <a:rPr lang="en-US" i="1"/>
                          <m:t>𝜎</m:t>
                        </m:r>
                      </m:e>
                    </m:d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𝜇</m:t>
                        </m:r>
                      </m:e>
                      <m:sub>
                        <m:r>
                          <a:rPr lang="en-US" i="1"/>
                          <m:t>𝑖</m:t>
                        </m:r>
                      </m:sub>
                    </m:sSub>
                    <m:r>
                      <a:rPr lang="en-US" i="1"/>
                      <m:t>= </m:t>
                    </m:r>
                    <m:r>
                      <a:rPr lang="en-US" i="1"/>
                      <m:t>𝛼</m:t>
                    </m:r>
                    <m:r>
                      <a:rPr lang="en-US" i="1"/>
                      <m:t>+ </m:t>
                    </m:r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1</m:t>
                        </m:r>
                      </m:sub>
                    </m:sSub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𝐼𝑛𝑣𝑒𝑠𝑡𝑚𝑒𝑛𝑡</m:t>
                        </m:r>
                        <m:r>
                          <a:rPr lang="en-US" i="1"/>
                          <m:t>_</m:t>
                        </m:r>
                        <m:r>
                          <a:rPr lang="en-US" i="1"/>
                          <m:t>𝑅𝑒𝑡𝑢𝑟𝑛</m:t>
                        </m:r>
                      </m:e>
                      <m:sub>
                        <m:r>
                          <a:rPr lang="en-US" i="1"/>
                          <m:t>𝑖</m:t>
                        </m:r>
                      </m:sub>
                    </m:sSub>
                    <m:r>
                      <a:rPr lang="en-US" i="1"/>
                      <m:t> + </m:t>
                    </m:r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2</m:t>
                        </m:r>
                      </m:sub>
                    </m:sSub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𝑁𝑜𝑛</m:t>
                        </m:r>
                        <m:r>
                          <a:rPr lang="en-US" i="1"/>
                          <m:t>_</m:t>
                        </m:r>
                        <m:r>
                          <a:rPr lang="en-US" i="1"/>
                          <m:t>𝐼𝑛𝑠𝑡𝑟𝑢𝑐𝑡𝑖𝑜𝑛𝑎𝑙</m:t>
                        </m:r>
                        <m:r>
                          <a:rPr lang="en-US" i="1"/>
                          <m:t>_</m:t>
                        </m:r>
                        <m:r>
                          <a:rPr lang="en-US" i="1"/>
                          <m:t>𝐸𝑥𝑝𝑒𝑛𝑠𝑒</m:t>
                        </m:r>
                      </m:e>
                      <m:sub>
                        <m:r>
                          <a:rPr lang="en-US" i="1"/>
                          <m:t>𝑖</m:t>
                        </m:r>
                      </m:sub>
                    </m:sSub>
                    <m:r>
                      <a:rPr lang="en-US" i="1"/>
                      <m:t>+ </m:t>
                    </m:r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3</m:t>
                        </m:r>
                      </m:sub>
                    </m:sSub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𝐺𝑖𝑓𝑡𝑠</m:t>
                        </m:r>
                      </m:e>
                      <m:sub>
                        <m:r>
                          <a:rPr lang="en-US" i="1"/>
                          <m:t>𝑖</m:t>
                        </m:r>
                      </m:sub>
                    </m:sSub>
                    <m:r>
                      <a:rPr lang="en-US" i="1"/>
                      <m:t>+ </m:t>
                    </m:r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4</m:t>
                        </m:r>
                      </m:sub>
                    </m:sSub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𝐺𝑟𝑎𝑛𝑡𝑠</m:t>
                        </m:r>
                        <m:r>
                          <a:rPr lang="en-US" i="1"/>
                          <m:t>_</m:t>
                        </m:r>
                        <m:r>
                          <a:rPr lang="en-US" i="1"/>
                          <m:t>𝐴𝑝𝑝𝑟𝑜𝑝𝑟𝑖𝑎𝑡𝑖𝑜𝑛𝑠</m:t>
                        </m:r>
                      </m:e>
                      <m:sub>
                        <m:r>
                          <a:rPr lang="en-US" i="1"/>
                          <m:t>𝑖</m:t>
                        </m:r>
                      </m:sub>
                    </m:sSub>
                    <m:r>
                      <a:rPr lang="en-US" i="1"/>
                      <m:t>+ </m:t>
                    </m:r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5</m:t>
                        </m:r>
                      </m:sub>
                    </m:sSub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𝑁𝑒𝑡</m:t>
                        </m:r>
                        <m:r>
                          <a:rPr lang="en-US" i="1"/>
                          <m:t>_</m:t>
                        </m:r>
                        <m:r>
                          <a:rPr lang="en-US" i="1"/>
                          <m:t>𝐴𝑢𝑥𝑖𝑙𝑎𝑟𝑦</m:t>
                        </m:r>
                        <m:r>
                          <a:rPr lang="en-US" i="1"/>
                          <m:t>_</m:t>
                        </m:r>
                        <m:r>
                          <a:rPr lang="en-US" i="1"/>
                          <m:t>𝑅𝑒𝑣𝑒𝑛𝑢𝑒</m:t>
                        </m:r>
                      </m:e>
                      <m:sub>
                        <m:r>
                          <a:rPr lang="en-US" i="1"/>
                          <m:t>𝑖</m:t>
                        </m:r>
                      </m:sub>
                    </m:sSub>
                    <m:r>
                      <a:rPr lang="en-US" i="1"/>
                      <m:t>+</m:t>
                    </m:r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6</m:t>
                        </m:r>
                      </m:sub>
                    </m:sSub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𝑁𝑒𝑡</m:t>
                        </m:r>
                        <m:r>
                          <a:rPr lang="en-US" i="1"/>
                          <m:t>_</m:t>
                        </m:r>
                        <m:r>
                          <a:rPr lang="en-US" i="1"/>
                          <m:t>𝐻𝑜𝑠𝑝𝑖𝑡𝑎𝑙</m:t>
                        </m:r>
                        <m:r>
                          <a:rPr lang="en-US" i="1"/>
                          <m:t>_</m:t>
                        </m:r>
                        <m:r>
                          <a:rPr lang="en-US" i="1"/>
                          <m:t>𝑅𝑒𝑣</m:t>
                        </m:r>
                      </m:e>
                      <m:sub>
                        <m:r>
                          <a:rPr lang="en-US" i="1"/>
                          <m:t>𝑖</m:t>
                        </m:r>
                      </m:sub>
                    </m:sSub>
                    <m:r>
                      <a:rPr lang="en-US" i="1"/>
                      <m:t>+</m:t>
                    </m:r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7</m:t>
                        </m:r>
                      </m:sub>
                    </m:sSub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𝑁𝑒𝑡</m:t>
                        </m:r>
                        <m:r>
                          <a:rPr lang="en-US" i="1"/>
                          <m:t>_</m:t>
                        </m:r>
                        <m:r>
                          <a:rPr lang="en-US" i="1"/>
                          <m:t>𝑂𝑡h𝑒𝑟</m:t>
                        </m:r>
                        <m:r>
                          <a:rPr lang="en-US" i="1"/>
                          <m:t>_</m:t>
                        </m:r>
                        <m:r>
                          <a:rPr lang="en-US" i="1"/>
                          <m:t>𝑅𝑒𝑣</m:t>
                        </m:r>
                      </m:e>
                      <m:sub>
                        <m:r>
                          <a:rPr lang="en-US" i="1"/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i="1"/>
                      <m:t>𝛼</m:t>
                    </m:r>
                    <m:r>
                      <a:rPr lang="en-US" i="1"/>
                      <m:t> ~ </m:t>
                    </m:r>
                    <m:r>
                      <a:rPr lang="en-US" i="1"/>
                      <m:t>𝑁𝑜𝑟𝑚𝑎𝑙</m:t>
                    </m:r>
                    <m:r>
                      <a:rPr lang="en-US" i="1"/>
                      <m:t>(0,10000)</m:t>
                    </m:r>
                  </m:oMath>
                </a14:m>
                <a:r>
                  <a:rPr lang="en-US" dirty="0"/>
                  <a:t> :Intercept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1</m:t>
                        </m:r>
                      </m:sub>
                    </m:sSub>
                    <m:r>
                      <a:rPr lang="en-US" i="1"/>
                      <m:t> ~ </m:t>
                    </m:r>
                    <m:r>
                      <a:rPr lang="en-US" i="1"/>
                      <m:t>𝑁𝑜𝑟𝑚𝑎𝑙</m:t>
                    </m:r>
                    <m:r>
                      <a:rPr lang="en-US" i="1"/>
                      <m:t>(0,5)</m:t>
                    </m:r>
                  </m:oMath>
                </a14:m>
                <a:r>
                  <a:rPr lang="en-US" dirty="0"/>
                  <a:t> :Investment Return</a:t>
                </a:r>
              </a:p>
              <a:p>
                <a14:m>
                  <m:oMath xmlns:m="http://schemas.openxmlformats.org/officeDocument/2006/math">
                    <m:r>
                      <a:rPr lang="en-US" i="1"/>
                      <m:t> </m:t>
                    </m:r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2 </m:t>
                        </m:r>
                      </m:sub>
                    </m:sSub>
                    <m:r>
                      <a:rPr lang="en-US" i="1"/>
                      <m:t>~ </m:t>
                    </m:r>
                    <m:r>
                      <a:rPr lang="en-US" i="1"/>
                      <m:t>𝑁𝑜𝑟𝑚𝑎𝑙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/>
                          <m:t>0,1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:Non-Instructional Expense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3</m:t>
                        </m:r>
                      </m:sub>
                    </m:sSub>
                    <m:r>
                      <a:rPr lang="en-US" i="1"/>
                      <m:t> ~ </m:t>
                    </m:r>
                    <m:r>
                      <a:rPr lang="en-US" i="1"/>
                      <m:t>𝑁𝑜𝑟𝑚𝑎𝑙</m:t>
                    </m:r>
                    <m:r>
                      <a:rPr lang="en-US" i="1"/>
                      <m:t>(0,5)</m:t>
                    </m:r>
                  </m:oMath>
                </a14:m>
                <a:r>
                  <a:rPr lang="en-US" dirty="0"/>
                  <a:t> :Gifts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4</m:t>
                        </m:r>
                      </m:sub>
                    </m:sSub>
                    <m:r>
                      <a:rPr lang="en-US" i="1"/>
                      <m:t> ~ </m:t>
                    </m:r>
                    <m:r>
                      <a:rPr lang="en-US" i="1"/>
                      <m:t>𝑁𝑜𝑟𝑚𝑎𝑙</m:t>
                    </m:r>
                    <m:r>
                      <a:rPr lang="en-US" i="1"/>
                      <m:t>(0,5)</m:t>
                    </m:r>
                  </m:oMath>
                </a14:m>
                <a:r>
                  <a:rPr lang="en-US" dirty="0"/>
                  <a:t> :Grants and Appropriations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5</m:t>
                        </m:r>
                      </m:sub>
                    </m:sSub>
                    <m:r>
                      <a:rPr lang="en-US" i="1"/>
                      <m:t> ~ </m:t>
                    </m:r>
                    <m:r>
                      <a:rPr lang="en-US" i="1"/>
                      <m:t>𝑁𝑜𝑟𝑚𝑎𝑙</m:t>
                    </m:r>
                    <m:r>
                      <a:rPr lang="en-US" i="1"/>
                      <m:t>(0,1)</m:t>
                    </m:r>
                  </m:oMath>
                </a14:m>
                <a:r>
                  <a:rPr lang="en-US" dirty="0"/>
                  <a:t> :Net Auxiliary Revenue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6</m:t>
                        </m:r>
                      </m:sub>
                    </m:sSub>
                    <m:r>
                      <a:rPr lang="en-US" i="1"/>
                      <m:t> ~ </m:t>
                    </m:r>
                    <m:r>
                      <a:rPr lang="en-US" i="1"/>
                      <m:t>𝑁𝑜𝑟𝑚𝑎𝑙</m:t>
                    </m:r>
                    <m:r>
                      <a:rPr lang="en-US" i="1"/>
                      <m:t>(0,10)</m:t>
                    </m:r>
                  </m:oMath>
                </a14:m>
                <a:r>
                  <a:rPr lang="en-US" dirty="0"/>
                  <a:t> :Net Hospital Revenue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n-US" i="1"/>
                          <m:t>𝛽</m:t>
                        </m:r>
                      </m:e>
                      <m:sub>
                        <m:r>
                          <a:rPr lang="en-US" i="1"/>
                          <m:t>7</m:t>
                        </m:r>
                      </m:sub>
                    </m:sSub>
                    <m:r>
                      <a:rPr lang="en-US" i="1"/>
                      <m:t> ~ </m:t>
                    </m:r>
                    <m:r>
                      <a:rPr lang="en-US" i="1"/>
                      <m:t>𝑁𝑜𝑟𝑚𝑎𝑙</m:t>
                    </m:r>
                    <m:r>
                      <a:rPr lang="en-US" i="1"/>
                      <m:t>(0,0.5)</m:t>
                    </m:r>
                  </m:oMath>
                </a14:m>
                <a:r>
                  <a:rPr lang="en-US" dirty="0"/>
                  <a:t> :Net Other Revenue</a:t>
                </a:r>
              </a:p>
              <a:p>
                <a14:m>
                  <m:oMath xmlns:m="http://schemas.openxmlformats.org/officeDocument/2006/math">
                    <m:r>
                      <a:rPr lang="en-US" i="1"/>
                      <m:t>𝜎</m:t>
                    </m:r>
                    <m:r>
                      <a:rPr lang="en-US" i="1"/>
                      <m:t> ~ </m:t>
                    </m:r>
                    <m:r>
                      <a:rPr lang="en-US" i="1"/>
                      <m:t>𝐻𝑎𝑙𝑓𝐶𝑎𝑢𝑐h𝑦</m:t>
                    </m:r>
                    <m:r>
                      <a:rPr lang="en-US" i="1"/>
                      <m:t>(0,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1)</m:t>
                    </m:r>
                  </m:oMath>
                </a14:m>
                <a:r>
                  <a:rPr lang="en-US" dirty="0"/>
                  <a:t> :sigma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E9166B-ABF2-0748-8989-8FCC5E0C40D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06" b="-1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6879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6FA0B-026D-2648-9ADD-9581D95BD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Diagnostics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9EEC85-B383-B84C-8B9F-C9DEF93C435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765758" y="374179"/>
            <a:ext cx="4518462" cy="16552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5085E1-0DAE-EC4A-8D84-94842403DDB2}"/>
              </a:ext>
            </a:extLst>
          </p:cNvPr>
          <p:cNvSpPr txBox="1"/>
          <p:nvPr/>
        </p:nvSpPr>
        <p:spPr>
          <a:xfrm>
            <a:off x="6011439" y="189513"/>
            <a:ext cx="2196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HMC/NUTS Chains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AE6C50-629A-3844-A2C1-1BCC4A5B1F5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11438" y="2349924"/>
            <a:ext cx="4518463" cy="20201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A086F4-B127-8744-9D0B-E2E8E4B10458}"/>
              </a:ext>
            </a:extLst>
          </p:cNvPr>
          <p:cNvSpPr txBox="1"/>
          <p:nvPr/>
        </p:nvSpPr>
        <p:spPr>
          <a:xfrm>
            <a:off x="6047461" y="2118569"/>
            <a:ext cx="2240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Energy Information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82FFC6-E653-8A48-8549-D7221172A49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011439" y="4459239"/>
            <a:ext cx="4375587" cy="20245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5B32BE-964F-A34D-9A02-E71A4901B764}"/>
              </a:ext>
            </a:extLst>
          </p:cNvPr>
          <p:cNvSpPr txBox="1"/>
          <p:nvPr/>
        </p:nvSpPr>
        <p:spPr>
          <a:xfrm>
            <a:off x="6047461" y="4183803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Autocorrelation</a:t>
            </a:r>
          </a:p>
        </p:txBody>
      </p:sp>
    </p:spTree>
    <p:extLst>
      <p:ext uri="{BB962C8B-B14F-4D97-AF65-F5344CB8AC3E}">
        <p14:creationId xmlns:p14="http://schemas.microsoft.com/office/powerpoint/2010/main" val="3448517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B2B76-BD88-244A-A272-259E78583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Diagnostics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D2D081-A18E-6A4C-A99C-675D68EFB72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359768" y="679372"/>
            <a:ext cx="5413007" cy="25638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5CF701-5CFE-8C40-8CC6-10B015F4706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59768" y="3797935"/>
            <a:ext cx="5413007" cy="24564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E48315-02D9-8048-B6E6-F3B5C42E0F71}"/>
              </a:ext>
            </a:extLst>
          </p:cNvPr>
          <p:cNvSpPr txBox="1"/>
          <p:nvPr/>
        </p:nvSpPr>
        <p:spPr>
          <a:xfrm>
            <a:off x="5359768" y="3430071"/>
            <a:ext cx="2903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 Statistics Distribution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A6895E-28C9-024F-8B39-3EA21F1E56F3}"/>
              </a:ext>
            </a:extLst>
          </p:cNvPr>
          <p:cNvSpPr txBox="1"/>
          <p:nvPr/>
        </p:nvSpPr>
        <p:spPr>
          <a:xfrm>
            <a:off x="5359768" y="418957"/>
            <a:ext cx="3588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Posterior Predictive Distribution</a:t>
            </a:r>
          </a:p>
        </p:txBody>
      </p:sp>
    </p:spTree>
    <p:extLst>
      <p:ext uri="{BB962C8B-B14F-4D97-AF65-F5344CB8AC3E}">
        <p14:creationId xmlns:p14="http://schemas.microsoft.com/office/powerpoint/2010/main" val="2276949401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29B3952A-A5A2-4E72-A5C9-A88B41734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{4B87F25B-1B75-DC49-970D-5CC5748CCE7C}tf16401369</Template>
  <TotalTime>1174</TotalTime>
  <Words>442</Words>
  <Application>Microsoft Macintosh PowerPoint</Application>
  <PresentationFormat>Widescreen</PresentationFormat>
  <Paragraphs>71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 Light</vt:lpstr>
      <vt:lpstr>Cambria Math</vt:lpstr>
      <vt:lpstr>Rockwell</vt:lpstr>
      <vt:lpstr>Wingdings</vt:lpstr>
      <vt:lpstr>Atlas</vt:lpstr>
      <vt:lpstr>Linking Background Risk to  Subsidy Levels in Higher Education</vt:lpstr>
      <vt:lpstr>A Model for Higher Education</vt:lpstr>
      <vt:lpstr>Higher Ed. Financial Structure</vt:lpstr>
      <vt:lpstr>Strategic Decisions</vt:lpstr>
      <vt:lpstr>Thesis Research</vt:lpstr>
      <vt:lpstr>Data</vt:lpstr>
      <vt:lpstr>Priors</vt:lpstr>
      <vt:lpstr>Model Diagnostics</vt:lpstr>
      <vt:lpstr>Model Diagnostics</vt:lpstr>
      <vt:lpstr>Model Results</vt:lpstr>
      <vt:lpstr>Concluding Remarks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Drivers of Subsidy Levels in Higher Education</dc:title>
  <dc:creator>Kyle Davis</dc:creator>
  <cp:lastModifiedBy>Kyle Davis</cp:lastModifiedBy>
  <cp:revision>11</cp:revision>
  <dcterms:created xsi:type="dcterms:W3CDTF">2019-04-15T23:38:30Z</dcterms:created>
  <dcterms:modified xsi:type="dcterms:W3CDTF">2019-04-16T19:12:51Z</dcterms:modified>
</cp:coreProperties>
</file>

<file path=docProps/thumbnail.jpeg>
</file>